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8" r:id="rId3"/>
    <p:sldId id="292" r:id="rId4"/>
    <p:sldId id="289" r:id="rId5"/>
    <p:sldId id="290" r:id="rId6"/>
    <p:sldId id="283" r:id="rId7"/>
    <p:sldId id="257" r:id="rId8"/>
    <p:sldId id="287" r:id="rId9"/>
    <p:sldId id="285" r:id="rId10"/>
    <p:sldId id="284" r:id="rId11"/>
    <p:sldId id="28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FFFFCC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Document%20de%20saisine%20202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1%20Plaquette%20EMAS%202023.2024.pdf" TargetMode="External"/><Relationship Id="rId4" Type="http://schemas.openxmlformats.org/officeDocument/2006/relationships/hyperlink" Target="autorisation%20parentale%20p&#233;riscolaire%20EMAS%2008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PAJH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626" y="128973"/>
            <a:ext cx="5277786" cy="187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9" y="128973"/>
            <a:ext cx="1658718" cy="1661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8" name="Picture 4" descr="Logo_rei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914" y="222036"/>
            <a:ext cx="2202640" cy="118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4854" y="2312429"/>
            <a:ext cx="11867146" cy="4416597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L’Equipe Mobile médico-sociale d’Appui à la Scolarisation des élèves en situation de handicap :</a:t>
            </a:r>
          </a:p>
          <a:p>
            <a:pPr lvl="0" algn="ctr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L’EMAS</a:t>
            </a:r>
          </a:p>
          <a:p>
            <a:pPr lvl="0" algn="ctr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Postures, prévention et étayage</a:t>
            </a:r>
          </a:p>
        </p:txBody>
      </p:sp>
    </p:spTree>
    <p:extLst>
      <p:ext uri="{BB962C8B-B14F-4D97-AF65-F5344CB8AC3E}">
        <p14:creationId xmlns:p14="http://schemas.microsoft.com/office/powerpoint/2010/main" val="164955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4060080-8EA1-4736-A507-B8C38E7FB6B4}"/>
              </a:ext>
            </a:extLst>
          </p:cNvPr>
          <p:cNvGraphicFramePr>
            <a:graphicFrameLocks noGrp="1"/>
          </p:cNvGraphicFramePr>
          <p:nvPr/>
        </p:nvGraphicFramePr>
        <p:xfrm>
          <a:off x="0" y="146724"/>
          <a:ext cx="12068432" cy="678817"/>
        </p:xfrm>
        <a:graphic>
          <a:graphicData uri="http://schemas.openxmlformats.org/drawingml/2006/table">
            <a:tbl>
              <a:tblPr/>
              <a:tblGrid>
                <a:gridCol w="1206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15366"/>
              </p:ext>
            </p:extLst>
          </p:nvPr>
        </p:nvGraphicFramePr>
        <p:xfrm>
          <a:off x="885990" y="2515538"/>
          <a:ext cx="9984085" cy="2567763"/>
        </p:xfrm>
        <a:graphic>
          <a:graphicData uri="http://schemas.openxmlformats.org/drawingml/2006/table">
            <a:tbl>
              <a:tblPr/>
              <a:tblGrid>
                <a:gridCol w="9984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77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8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Rester disponible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8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Envoyer un bilan écrit des propositions après l’intervention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Donner la possibilité de recontacter l'EMAS pour des compléments d'informations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Rappeler que l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’intervention n’est pas fermée et qu’il est possible de revenir sur sollicitations</a:t>
                      </a:r>
                    </a:p>
                    <a:p>
                      <a:pPr marL="742950" marR="0" lvl="1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Faire un rappel à 3 mois pour prendre des nouvelles de l’évolution de la situation</a:t>
                      </a:r>
                      <a:endParaRPr lang="fr-FR" sz="2400" b="0" u="sng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513F499A-6751-4537-B62E-079673E5F85E}"/>
              </a:ext>
            </a:extLst>
          </p:cNvPr>
          <p:cNvGrpSpPr/>
          <p:nvPr/>
        </p:nvGrpSpPr>
        <p:grpSpPr>
          <a:xfrm>
            <a:off x="61784" y="192792"/>
            <a:ext cx="12006648" cy="605965"/>
            <a:chOff x="61784" y="192792"/>
            <a:chExt cx="12006648" cy="6059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03D1C66-44A7-48C6-8265-DEC09A200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20020" y="212074"/>
              <a:ext cx="1648412" cy="58668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3B59642-7431-4452-A20F-794401C1E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84" y="192792"/>
              <a:ext cx="1648412" cy="586683"/>
            </a:xfrm>
            <a:prstGeom prst="rect">
              <a:avLst/>
            </a:prstGeom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29E0AA22-D418-4844-961A-88FC5580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35" y="1101001"/>
            <a:ext cx="11484518" cy="875717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posture de disponibilité</a:t>
            </a:r>
            <a:endParaRPr kumimoji="0" lang="fr-FR" altLang="fr-FR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8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PAJH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626" y="128973"/>
            <a:ext cx="5277786" cy="187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9" y="128973"/>
            <a:ext cx="1658718" cy="1661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8" name="Picture 4" descr="Logo_rei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914" y="222036"/>
            <a:ext cx="2202640" cy="118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21582" y="3192617"/>
            <a:ext cx="7748835" cy="1658678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votre attention</a:t>
            </a:r>
            <a:endParaRPr kumimoji="0" lang="fr-FR" altLang="fr-FR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96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4060080-8EA1-4736-A507-B8C38E7FB6B4}"/>
              </a:ext>
            </a:extLst>
          </p:cNvPr>
          <p:cNvGraphicFramePr>
            <a:graphicFrameLocks noGrp="1"/>
          </p:cNvGraphicFramePr>
          <p:nvPr/>
        </p:nvGraphicFramePr>
        <p:xfrm>
          <a:off x="0" y="146724"/>
          <a:ext cx="12068432" cy="678817"/>
        </p:xfrm>
        <a:graphic>
          <a:graphicData uri="http://schemas.openxmlformats.org/drawingml/2006/table">
            <a:tbl>
              <a:tblPr/>
              <a:tblGrid>
                <a:gridCol w="1206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24929"/>
              </p:ext>
            </p:extLst>
          </p:nvPr>
        </p:nvGraphicFramePr>
        <p:xfrm>
          <a:off x="353741" y="1739826"/>
          <a:ext cx="11484518" cy="2099309"/>
        </p:xfrm>
        <a:graphic>
          <a:graphicData uri="http://schemas.openxmlformats.org/drawingml/2006/table">
            <a:tbl>
              <a:tblPr/>
              <a:tblGrid>
                <a:gridCol w="114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9309">
                <a:tc>
                  <a:txBody>
                    <a:bodyPr/>
                    <a:lstStyle/>
                    <a:p>
                      <a:pPr marL="349402" marR="0" lvl="0" indent="-17098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Pluridisciplinarité de l’équipe</a:t>
                      </a:r>
                    </a:p>
                    <a:p>
                      <a:pPr marL="978522" marR="0" lvl="1" indent="-3429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Éducatrice spécialisée coordonnatrice, enseignantes spécialisées, orthophoniste, psychomotricienne, psychologue, neuropsychologue, formatrice à la compréhension des particularités du fonctionnement autistique, Educatrice spécialisée maitrisant la LSF et le LPC, orthoptiste, (salariés à temps partiel), vacataires spécialisés si besoin</a:t>
                      </a:r>
                    </a:p>
                    <a:p>
                      <a:pPr marL="978522" marR="0" lvl="1" indent="-3429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Richesse des réponses, réactivité et réseau élargi</a:t>
                      </a: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513F499A-6751-4537-B62E-079673E5F85E}"/>
              </a:ext>
            </a:extLst>
          </p:cNvPr>
          <p:cNvGrpSpPr/>
          <p:nvPr/>
        </p:nvGrpSpPr>
        <p:grpSpPr>
          <a:xfrm>
            <a:off x="61784" y="192792"/>
            <a:ext cx="12006648" cy="605965"/>
            <a:chOff x="61784" y="192792"/>
            <a:chExt cx="12006648" cy="6059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03D1C66-44A7-48C6-8265-DEC09A200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20020" y="212074"/>
              <a:ext cx="1648412" cy="58668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3B59642-7431-4452-A20F-794401C1E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84" y="192792"/>
              <a:ext cx="1648412" cy="586683"/>
            </a:xfrm>
            <a:prstGeom prst="rect">
              <a:avLst/>
            </a:prstGeom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29E0AA22-D418-4844-961A-88FC5580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41" y="844825"/>
            <a:ext cx="11484518" cy="875717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Cadre de l’EMAS</a:t>
            </a:r>
            <a:endParaRPr kumimoji="0" lang="fr-FR" altLang="fr-FR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373E02EA-E939-4F85-8CD9-B456FCD3D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63714"/>
              </p:ext>
            </p:extLst>
          </p:nvPr>
        </p:nvGraphicFramePr>
        <p:xfrm>
          <a:off x="353741" y="3647102"/>
          <a:ext cx="11484518" cy="2750518"/>
        </p:xfrm>
        <a:graphic>
          <a:graphicData uri="http://schemas.openxmlformats.org/drawingml/2006/table">
            <a:tbl>
              <a:tblPr/>
              <a:tblGrid>
                <a:gridCol w="114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1748">
                <a:tc>
                  <a:txBody>
                    <a:bodyPr/>
                    <a:lstStyle/>
                    <a:p>
                      <a:pPr marL="349402" marR="0" lvl="0" indent="-17098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Missions</a:t>
                      </a: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Conseiller et participer à des actions de sensibilisation</a:t>
                      </a: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Apporter appui et conseils à un établissement scolaire en cas de difficulté avec un élève en situation de Handicap</a:t>
                      </a: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Aider l’équipe éducative à gérer une situation difficile</a:t>
                      </a: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Conseiller une équipe pluri d’évaluation de la MPDH</a:t>
                      </a:r>
                    </a:p>
                    <a:p>
                      <a:pPr marL="635622" marR="0" lvl="1" indent="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800" b="0" u="none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402" marR="0" lvl="0" indent="-17098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Couverture</a:t>
                      </a: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Tous les handicaps, de l’école maternelle à l’enseignement supérieur</a:t>
                      </a:r>
                      <a:endParaRPr lang="fr-FR" sz="1600" u="non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68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4060080-8EA1-4736-A507-B8C38E7FB6B4}"/>
              </a:ext>
            </a:extLst>
          </p:cNvPr>
          <p:cNvGraphicFramePr>
            <a:graphicFrameLocks noGrp="1"/>
          </p:cNvGraphicFramePr>
          <p:nvPr/>
        </p:nvGraphicFramePr>
        <p:xfrm>
          <a:off x="0" y="146724"/>
          <a:ext cx="12068432" cy="678817"/>
        </p:xfrm>
        <a:graphic>
          <a:graphicData uri="http://schemas.openxmlformats.org/drawingml/2006/table">
            <a:tbl>
              <a:tblPr/>
              <a:tblGrid>
                <a:gridCol w="1206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166994"/>
              </p:ext>
            </p:extLst>
          </p:nvPr>
        </p:nvGraphicFramePr>
        <p:xfrm>
          <a:off x="353741" y="1739827"/>
          <a:ext cx="11484518" cy="1953868"/>
        </p:xfrm>
        <a:graphic>
          <a:graphicData uri="http://schemas.openxmlformats.org/drawingml/2006/table">
            <a:tbl>
              <a:tblPr/>
              <a:tblGrid>
                <a:gridCol w="114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3868">
                <a:tc>
                  <a:txBody>
                    <a:bodyPr/>
                    <a:lstStyle/>
                    <a:p>
                      <a:pPr marL="349402" marR="0" lvl="0" indent="-17098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 action="ppaction://hlinkfile"/>
                        </a:rPr>
                        <a:t>Saisine</a:t>
                      </a: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 le biais d’un document dédié à télécharger sur le site de l’APAJH Ardennes</a:t>
                      </a:r>
                    </a:p>
                    <a:p>
                      <a:pPr marL="978522" marR="0" lvl="1" indent="-3429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Premier degré : Validation de l’IEN de circonscription </a:t>
                      </a:r>
                    </a:p>
                    <a:p>
                      <a:pPr marL="978522" marR="0" lvl="1" indent="-3429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degré : Validation du chef d’établissement </a:t>
                      </a:r>
                    </a:p>
                    <a:p>
                      <a:pPr marL="978522" marR="0" lvl="1" indent="-3429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Temps périscolaire : Validation du maire de la commune</a:t>
                      </a: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513F499A-6751-4537-B62E-079673E5F85E}"/>
              </a:ext>
            </a:extLst>
          </p:cNvPr>
          <p:cNvGrpSpPr/>
          <p:nvPr/>
        </p:nvGrpSpPr>
        <p:grpSpPr>
          <a:xfrm>
            <a:off x="61784" y="192792"/>
            <a:ext cx="12006648" cy="605965"/>
            <a:chOff x="61784" y="192792"/>
            <a:chExt cx="12006648" cy="6059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03D1C66-44A7-48C6-8265-DEC09A200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0020" y="212074"/>
              <a:ext cx="1648412" cy="58668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3B59642-7431-4452-A20F-794401C1E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784" y="192792"/>
              <a:ext cx="1648412" cy="586683"/>
            </a:xfrm>
            <a:prstGeom prst="rect">
              <a:avLst/>
            </a:prstGeom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29E0AA22-D418-4844-961A-88FC5580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41" y="844825"/>
            <a:ext cx="11484518" cy="875717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Cadre de l’EMAS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7585AE2B-ACB5-400D-9E1B-87B22CA94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51915"/>
              </p:ext>
            </p:extLst>
          </p:nvPr>
        </p:nvGraphicFramePr>
        <p:xfrm>
          <a:off x="291957" y="3473116"/>
          <a:ext cx="11484518" cy="774031"/>
        </p:xfrm>
        <a:graphic>
          <a:graphicData uri="http://schemas.openxmlformats.org/drawingml/2006/table">
            <a:tbl>
              <a:tblPr/>
              <a:tblGrid>
                <a:gridCol w="114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4031">
                <a:tc>
                  <a:txBody>
                    <a:bodyPr/>
                    <a:lstStyle/>
                    <a:p>
                      <a:pPr marL="349402" marR="0" lvl="0" indent="-17098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 </a:t>
                      </a: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 action="ppaction://hlinkfile"/>
                        </a:rPr>
                        <a:t>autorisation</a:t>
                      </a: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 responsables légaux est requise pour faire intervenir les professionnels de l’EMAS</a:t>
                      </a:r>
                      <a:endParaRPr lang="fr-FR" sz="16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A9590996-678F-44FD-8C32-521881E50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70957"/>
              </p:ext>
            </p:extLst>
          </p:nvPr>
        </p:nvGraphicFramePr>
        <p:xfrm>
          <a:off x="205352" y="4247147"/>
          <a:ext cx="11484518" cy="1953868"/>
        </p:xfrm>
        <a:graphic>
          <a:graphicData uri="http://schemas.openxmlformats.org/drawingml/2006/table">
            <a:tbl>
              <a:tblPr/>
              <a:tblGrid>
                <a:gridCol w="114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3868">
                <a:tc>
                  <a:txBody>
                    <a:bodyPr/>
                    <a:lstStyle/>
                    <a:p>
                      <a:pPr marL="349402" marR="0" lvl="0" indent="-17098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 </a:t>
                      </a: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5" action="ppaction://hlinkfile"/>
                        </a:rPr>
                        <a:t>plaquette</a:t>
                      </a: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présentation :</a:t>
                      </a:r>
                    </a:p>
                    <a:p>
                      <a:pPr marL="464172" marR="0" lvl="0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téléchargeable sur le site de l’APAJH Ardennes</a:t>
                      </a:r>
                    </a:p>
                    <a:p>
                      <a:pPr marL="464172" marR="0" lvl="0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diffusée par mail à l’ensemble des établissements scolaires</a:t>
                      </a:r>
                    </a:p>
                    <a:p>
                      <a:pPr marL="464172" marR="0" lvl="0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1" kern="14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diffusée par mail à l’ensemble des maires des Ardennes ???</a:t>
                      </a: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7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4060080-8EA1-4736-A507-B8C38E7FB6B4}"/>
              </a:ext>
            </a:extLst>
          </p:cNvPr>
          <p:cNvGraphicFramePr>
            <a:graphicFrameLocks noGrp="1"/>
          </p:cNvGraphicFramePr>
          <p:nvPr/>
        </p:nvGraphicFramePr>
        <p:xfrm>
          <a:off x="0" y="146724"/>
          <a:ext cx="12068432" cy="678817"/>
        </p:xfrm>
        <a:graphic>
          <a:graphicData uri="http://schemas.openxmlformats.org/drawingml/2006/table">
            <a:tbl>
              <a:tblPr/>
              <a:tblGrid>
                <a:gridCol w="1206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785556"/>
              </p:ext>
            </p:extLst>
          </p:nvPr>
        </p:nvGraphicFramePr>
        <p:xfrm>
          <a:off x="655010" y="2400300"/>
          <a:ext cx="11117890" cy="3356699"/>
        </p:xfrm>
        <a:graphic>
          <a:graphicData uri="http://schemas.openxmlformats.org/drawingml/2006/table">
            <a:tbl>
              <a:tblPr/>
              <a:tblGrid>
                <a:gridCol w="11117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6699">
                <a:tc>
                  <a:txBody>
                    <a:bodyPr/>
                    <a:lstStyle/>
                    <a:p>
                      <a:pPr marL="178422" marR="0" lvl="0" indent="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	Communication sur l’EMAS (mailing, réunions des IEN, réunions de bassin des personnels de direction,…)</a:t>
                      </a:r>
                    </a:p>
                    <a:p>
                      <a:pPr marL="349872" marR="0" lvl="0" indent="-1714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8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464172" marR="0" lvl="0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Temps de formation et d’informations des enseignants, des AESH, et des professionnels du périscolaire</a:t>
                      </a:r>
                    </a:p>
                    <a:p>
                      <a:pPr marL="349872" marR="0" lvl="0" indent="-1714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8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8422" marR="0" lvl="0" indent="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	Sensibilisation aux équipes y compris les personnels de direction </a:t>
                      </a:r>
                    </a:p>
                    <a:p>
                      <a:pPr marL="349872" marR="0" lvl="0" indent="-1714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8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8422" marR="0" lvl="0" indent="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	Écoute active des enseignants, AESH et personnels périscolaires par les professionnels de l’EMAS lors de l’analyse</a:t>
                      </a:r>
                    </a:p>
                    <a:p>
                      <a:pPr marL="178422" marR="0" lvl="0" indent="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de la situation par la  coordonnatrice de l’EMAS</a:t>
                      </a:r>
                    </a:p>
                    <a:p>
                      <a:pPr marL="349872" marR="0" lvl="0" indent="-1714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8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8422" marR="0" lvl="0" indent="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	 Apports de fiches mémos</a:t>
                      </a:r>
                    </a:p>
                  </a:txBody>
                  <a:tcPr marL="22582" marR="22582" marT="22582" marB="2258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513F499A-6751-4537-B62E-079673E5F85E}"/>
              </a:ext>
            </a:extLst>
          </p:cNvPr>
          <p:cNvGrpSpPr/>
          <p:nvPr/>
        </p:nvGrpSpPr>
        <p:grpSpPr>
          <a:xfrm>
            <a:off x="61784" y="192792"/>
            <a:ext cx="12006648" cy="605965"/>
            <a:chOff x="61784" y="192792"/>
            <a:chExt cx="12006648" cy="6059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03D1C66-44A7-48C6-8265-DEC09A200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20020" y="212074"/>
              <a:ext cx="1648412" cy="58668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3B59642-7431-4452-A20F-794401C1E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84" y="192792"/>
              <a:ext cx="1648412" cy="586683"/>
            </a:xfrm>
            <a:prstGeom prst="rect">
              <a:avLst/>
            </a:prstGeom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29E0AA22-D418-4844-961A-88FC5580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35" y="1101001"/>
            <a:ext cx="11484518" cy="875717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Prévention : une posture de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84666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4060080-8EA1-4736-A507-B8C38E7FB6B4}"/>
              </a:ext>
            </a:extLst>
          </p:cNvPr>
          <p:cNvGraphicFramePr>
            <a:graphicFrameLocks noGrp="1"/>
          </p:cNvGraphicFramePr>
          <p:nvPr/>
        </p:nvGraphicFramePr>
        <p:xfrm>
          <a:off x="0" y="146724"/>
          <a:ext cx="12068432" cy="678817"/>
        </p:xfrm>
        <a:graphic>
          <a:graphicData uri="http://schemas.openxmlformats.org/drawingml/2006/table">
            <a:tbl>
              <a:tblPr/>
              <a:tblGrid>
                <a:gridCol w="1206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513F499A-6751-4537-B62E-079673E5F85E}"/>
              </a:ext>
            </a:extLst>
          </p:cNvPr>
          <p:cNvGrpSpPr/>
          <p:nvPr/>
        </p:nvGrpSpPr>
        <p:grpSpPr>
          <a:xfrm>
            <a:off x="61784" y="192792"/>
            <a:ext cx="12006648" cy="605965"/>
            <a:chOff x="61784" y="192792"/>
            <a:chExt cx="12006648" cy="6059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03D1C66-44A7-48C6-8265-DEC09A200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20020" y="212074"/>
              <a:ext cx="1648412" cy="58668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3B59642-7431-4452-A20F-794401C1E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84" y="192792"/>
              <a:ext cx="1648412" cy="586683"/>
            </a:xfrm>
            <a:prstGeom prst="rect">
              <a:avLst/>
            </a:prstGeom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29E0AA22-D418-4844-961A-88FC5580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41" y="979126"/>
            <a:ext cx="11484518" cy="4899749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Mission d’appui ressources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une question de postures</a:t>
            </a:r>
          </a:p>
        </p:txBody>
      </p:sp>
    </p:spTree>
    <p:extLst>
      <p:ext uri="{BB962C8B-B14F-4D97-AF65-F5344CB8AC3E}">
        <p14:creationId xmlns:p14="http://schemas.microsoft.com/office/powerpoint/2010/main" val="163978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4060080-8EA1-4736-A507-B8C38E7FB6B4}"/>
              </a:ext>
            </a:extLst>
          </p:cNvPr>
          <p:cNvGraphicFramePr>
            <a:graphicFrameLocks noGrp="1"/>
          </p:cNvGraphicFramePr>
          <p:nvPr/>
        </p:nvGraphicFramePr>
        <p:xfrm>
          <a:off x="0" y="146724"/>
          <a:ext cx="12068432" cy="678817"/>
        </p:xfrm>
        <a:graphic>
          <a:graphicData uri="http://schemas.openxmlformats.org/drawingml/2006/table">
            <a:tbl>
              <a:tblPr/>
              <a:tblGrid>
                <a:gridCol w="1206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08238"/>
              </p:ext>
            </p:extLst>
          </p:nvPr>
        </p:nvGraphicFramePr>
        <p:xfrm>
          <a:off x="435935" y="2054679"/>
          <a:ext cx="11484518" cy="2002971"/>
        </p:xfrm>
        <a:graphic>
          <a:graphicData uri="http://schemas.openxmlformats.org/drawingml/2006/table">
            <a:tbl>
              <a:tblPr/>
              <a:tblGrid>
                <a:gridCol w="114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2971">
                <a:tc>
                  <a:txBody>
                    <a:bodyPr/>
                    <a:lstStyle/>
                    <a:p>
                      <a:pPr marL="349402" marR="0" lvl="0" indent="-17098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Complémentarité des intervenants de l’EMAS</a:t>
                      </a:r>
                    </a:p>
                    <a:p>
                      <a:pPr marL="978522" marR="0" lvl="1" indent="-3429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600" b="0" i="0" u="none" strike="noStrike" kern="14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Copilotage DG APAJH et IEN ASH</a:t>
                      </a:r>
                      <a:endParaRPr lang="fr-FR" sz="16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978522" marR="0" lvl="1" indent="-34290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Deux professionnels de champs différents </a:t>
                      </a:r>
                    </a:p>
                    <a:p>
                      <a:pPr marL="635622" marR="0" lvl="1" indent="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(psychologue + éducateurs, orthophoniste + enseignant, psychomotricien + neuropsychologue,…)</a:t>
                      </a: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Regards croisés permettant un enrichissement de l’analyse du problème et une diversité des propositions</a:t>
                      </a: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513F499A-6751-4537-B62E-079673E5F85E}"/>
              </a:ext>
            </a:extLst>
          </p:cNvPr>
          <p:cNvGrpSpPr/>
          <p:nvPr/>
        </p:nvGrpSpPr>
        <p:grpSpPr>
          <a:xfrm>
            <a:off x="61784" y="192792"/>
            <a:ext cx="12006648" cy="605965"/>
            <a:chOff x="61784" y="192792"/>
            <a:chExt cx="12006648" cy="6059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03D1C66-44A7-48C6-8265-DEC09A200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20020" y="212074"/>
              <a:ext cx="1648412" cy="58668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3B59642-7431-4452-A20F-794401C1E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84" y="192792"/>
              <a:ext cx="1648412" cy="586683"/>
            </a:xfrm>
            <a:prstGeom prst="rect">
              <a:avLst/>
            </a:prstGeom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29E0AA22-D418-4844-961A-88FC5580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35" y="1101001"/>
            <a:ext cx="11484518" cy="875717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posture de complémentarité</a:t>
            </a:r>
            <a:endParaRPr kumimoji="0" lang="fr-FR" altLang="fr-FR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373E02EA-E939-4F85-8CD9-B456FCD3D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08094"/>
              </p:ext>
            </p:extLst>
          </p:nvPr>
        </p:nvGraphicFramePr>
        <p:xfrm>
          <a:off x="435935" y="4246013"/>
          <a:ext cx="11484518" cy="2391748"/>
        </p:xfrm>
        <a:graphic>
          <a:graphicData uri="http://schemas.openxmlformats.org/drawingml/2006/table">
            <a:tbl>
              <a:tblPr/>
              <a:tblGrid>
                <a:gridCol w="114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1748">
                <a:tc>
                  <a:txBody>
                    <a:bodyPr/>
                    <a:lstStyle/>
                    <a:p>
                      <a:pPr marL="349402" marR="0" lvl="0" indent="-17098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Complémentarité des professionnels du médico-social, de l’Education nationale et du périscolaire</a:t>
                      </a: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Annoncer le travail en complémentarité (expertise du handicap mise au service de la pédagogie et de l’accompagnement périscolaire)</a:t>
                      </a: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Rappeler que l'on est là pour conseiller, aider et non pour juger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Utiliser un langage simple et compréhensible (éviter les notions médicales ou les diagnostiques)</a:t>
                      </a:r>
                    </a:p>
                    <a:p>
                      <a:pPr marL="921372" marR="0" lvl="1" indent="-28575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positionner comme un </a:t>
                      </a:r>
                      <a:r>
                        <a:rPr lang="fr-FR" sz="1600" u="non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fr-FR" sz="16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-intervenant et non comme un inspecteur</a:t>
                      </a:r>
                      <a:endParaRPr lang="fr-FR" sz="2400" b="0" u="sng" kern="14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2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4060080-8EA1-4736-A507-B8C38E7FB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47092"/>
              </p:ext>
            </p:extLst>
          </p:nvPr>
        </p:nvGraphicFramePr>
        <p:xfrm>
          <a:off x="0" y="146724"/>
          <a:ext cx="12068432" cy="678817"/>
        </p:xfrm>
        <a:graphic>
          <a:graphicData uri="http://schemas.openxmlformats.org/drawingml/2006/table">
            <a:tbl>
              <a:tblPr/>
              <a:tblGrid>
                <a:gridCol w="1206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08103"/>
              </p:ext>
            </p:extLst>
          </p:nvPr>
        </p:nvGraphicFramePr>
        <p:xfrm>
          <a:off x="435935" y="1739827"/>
          <a:ext cx="11484518" cy="1609430"/>
        </p:xfrm>
        <a:graphic>
          <a:graphicData uri="http://schemas.openxmlformats.org/drawingml/2006/table">
            <a:tbl>
              <a:tblPr/>
              <a:tblGrid>
                <a:gridCol w="114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94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enseignants, les AESH et les personnels périscolaires : 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Parfois en situation inconfortable dans leur accompagnement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 savent plus comment gérer la situation notamment dans le cadre de troubles du comportement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Parfois fatigués, ce sont leurs émotions qui les contrôlent et plus la rationalité de la situation.</a:t>
                      </a:r>
                      <a:endParaRPr lang="fr-FR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513F499A-6751-4537-B62E-079673E5F85E}"/>
              </a:ext>
            </a:extLst>
          </p:cNvPr>
          <p:cNvGrpSpPr/>
          <p:nvPr/>
        </p:nvGrpSpPr>
        <p:grpSpPr>
          <a:xfrm>
            <a:off x="61784" y="192792"/>
            <a:ext cx="12006648" cy="605965"/>
            <a:chOff x="61784" y="192792"/>
            <a:chExt cx="12006648" cy="6059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03D1C66-44A7-48C6-8265-DEC09A200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20020" y="212074"/>
              <a:ext cx="1648412" cy="58668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3B59642-7431-4452-A20F-794401C1E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84" y="192792"/>
              <a:ext cx="1648412" cy="586683"/>
            </a:xfrm>
            <a:prstGeom prst="rect">
              <a:avLst/>
            </a:prstGeom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29E0AA22-D418-4844-961A-88FC5580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35" y="844825"/>
            <a:ext cx="11484518" cy="875717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posture d’écoute et d’empathie</a:t>
            </a:r>
            <a:endParaRPr kumimoji="0" lang="fr-FR" altLang="fr-FR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46A4B80C-282B-4717-B0C0-761C9AE46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34806"/>
              </p:ext>
            </p:extLst>
          </p:nvPr>
        </p:nvGraphicFramePr>
        <p:xfrm>
          <a:off x="435935" y="3481058"/>
          <a:ext cx="11484518" cy="3083442"/>
        </p:xfrm>
        <a:graphic>
          <a:graphicData uri="http://schemas.openxmlformats.org/drawingml/2006/table">
            <a:tbl>
              <a:tblPr/>
              <a:tblGrid>
                <a:gridCol w="11484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344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professionnels de l’EMAS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Avant de proposer quoique ce soit, il est indispensable d’écouter (rôle d’oreilles attentives et bienveillantes)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Ecoute de la coordinatrice au premier appel permettant de recenser les difficultés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Ecoute des intervenants EMAS lors de l’intervention pour permettre aux professionnels de « vider leur sac », d'expliquer la situation et les actions engagées et d'entendre les propositions</a:t>
                      </a:r>
                    </a:p>
                    <a:p>
                      <a:pPr marL="742950" lvl="1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Posture empathique permettant aux interlocuteurs de percevoir des professionnels à leur écoute qui comprennent leurs difficultés, leur environnement et le contexte d’une classe.</a:t>
                      </a:r>
                      <a:endParaRPr lang="fr-FR" sz="2400" b="0" u="sng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78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4060080-8EA1-4736-A507-B8C38E7FB6B4}"/>
              </a:ext>
            </a:extLst>
          </p:cNvPr>
          <p:cNvGraphicFramePr>
            <a:graphicFrameLocks noGrp="1"/>
          </p:cNvGraphicFramePr>
          <p:nvPr/>
        </p:nvGraphicFramePr>
        <p:xfrm>
          <a:off x="0" y="146724"/>
          <a:ext cx="12068432" cy="678817"/>
        </p:xfrm>
        <a:graphic>
          <a:graphicData uri="http://schemas.openxmlformats.org/drawingml/2006/table">
            <a:tbl>
              <a:tblPr/>
              <a:tblGrid>
                <a:gridCol w="1206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333362"/>
              </p:ext>
            </p:extLst>
          </p:nvPr>
        </p:nvGraphicFramePr>
        <p:xfrm>
          <a:off x="701410" y="2685660"/>
          <a:ext cx="10789180" cy="3292681"/>
        </p:xfrm>
        <a:graphic>
          <a:graphicData uri="http://schemas.openxmlformats.org/drawingml/2006/table">
            <a:tbl>
              <a:tblPr/>
              <a:tblGrid>
                <a:gridCol w="1078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72880"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Déculpabilisation des professionnels en valorisant le travail déjà réalisé et en rappelant la réalité des difficultés du terrain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Rappeler la complexité de la situation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8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Rappeler les actions déjà menées : 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partir des actions déjà mises en place et montrer à l'enseignant ou à l'équipe tout ce qui a déjà été fait pour diminuer l'idée que rien ne bouge.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Mettre en avant les changements obtenus même s'ils sont minimes pour ne pas créer de découragement.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Permettre la réassurance : pointer la réactivité de l’équipe, les choses déjà faites en décrivant des exemples concrets mis en place</a:t>
                      </a:r>
                      <a:endParaRPr lang="fr-FR" sz="2400" b="0" u="sng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513F499A-6751-4537-B62E-079673E5F85E}"/>
              </a:ext>
            </a:extLst>
          </p:cNvPr>
          <p:cNvGrpSpPr/>
          <p:nvPr/>
        </p:nvGrpSpPr>
        <p:grpSpPr>
          <a:xfrm>
            <a:off x="61784" y="192792"/>
            <a:ext cx="12006648" cy="605965"/>
            <a:chOff x="61784" y="192792"/>
            <a:chExt cx="12006648" cy="6059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03D1C66-44A7-48C6-8265-DEC09A200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20020" y="212074"/>
              <a:ext cx="1648412" cy="58668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3B59642-7431-4452-A20F-794401C1E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84" y="192792"/>
              <a:ext cx="1648412" cy="586683"/>
            </a:xfrm>
            <a:prstGeom prst="rect">
              <a:avLst/>
            </a:prstGeom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29E0AA22-D418-4844-961A-88FC5580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35" y="1101001"/>
            <a:ext cx="11484518" cy="875717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posture de valorisation</a:t>
            </a:r>
            <a:endParaRPr kumimoji="0" lang="fr-FR" altLang="fr-FR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0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4060080-8EA1-4736-A507-B8C38E7FB6B4}"/>
              </a:ext>
            </a:extLst>
          </p:cNvPr>
          <p:cNvGraphicFramePr>
            <a:graphicFrameLocks noGrp="1"/>
          </p:cNvGraphicFramePr>
          <p:nvPr/>
        </p:nvGraphicFramePr>
        <p:xfrm>
          <a:off x="0" y="146724"/>
          <a:ext cx="12068432" cy="678817"/>
        </p:xfrm>
        <a:graphic>
          <a:graphicData uri="http://schemas.openxmlformats.org/drawingml/2006/table">
            <a:tbl>
              <a:tblPr/>
              <a:tblGrid>
                <a:gridCol w="1206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81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582" marR="22582" marT="22582" marB="225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17328"/>
              </p:ext>
            </p:extLst>
          </p:nvPr>
        </p:nvGraphicFramePr>
        <p:xfrm>
          <a:off x="526551" y="2313520"/>
          <a:ext cx="11015329" cy="3443479"/>
        </p:xfrm>
        <a:graphic>
          <a:graphicData uri="http://schemas.openxmlformats.org/drawingml/2006/table">
            <a:tbl>
              <a:tblPr/>
              <a:tblGrid>
                <a:gridCol w="11015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347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fr-FR" sz="1800" u="non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Faire des propositions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Evaluer les besoins en tenant compte du contexte d’une classe ou d’un lieu périscolaire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Aider à mettre du sens sur les comportements et les difficultés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Proposer des expérimentations déjà mises en places à d’autres endroits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Proposer des ressources (mémos, logiciels, sites, associations spécialisées (</a:t>
                      </a:r>
                      <a:r>
                        <a:rPr lang="fr-FR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dys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Résaliance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,…)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Faire des propositions concrètes faciles à mettre en œuvre uniquement dans le cadre collectif (applicables 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à court terme pour "éteindre le feu"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Proposer des perspectives de prévention ou d'optimisation sur le plus long terme</a:t>
                      </a:r>
                      <a:endParaRPr lang="fr-FR" sz="2400" b="0" u="sng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82" marR="22582" marT="22582" marB="2258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513F499A-6751-4537-B62E-079673E5F85E}"/>
              </a:ext>
            </a:extLst>
          </p:cNvPr>
          <p:cNvGrpSpPr/>
          <p:nvPr/>
        </p:nvGrpSpPr>
        <p:grpSpPr>
          <a:xfrm>
            <a:off x="61784" y="192792"/>
            <a:ext cx="12006648" cy="605965"/>
            <a:chOff x="61784" y="192792"/>
            <a:chExt cx="12006648" cy="6059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03D1C66-44A7-48C6-8265-DEC09A200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20020" y="212074"/>
              <a:ext cx="1648412" cy="586683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3B59642-7431-4452-A20F-794401C1E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84" y="192792"/>
              <a:ext cx="1648412" cy="586683"/>
            </a:xfrm>
            <a:prstGeom prst="rect">
              <a:avLst/>
            </a:prstGeom>
          </p:spPr>
        </p:pic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id="{29E0AA22-D418-4844-961A-88FC55803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35" y="1101001"/>
            <a:ext cx="11484518" cy="875717"/>
          </a:xfrm>
          <a:prstGeom prst="rect">
            <a:avLst/>
          </a:prstGeom>
          <a:gradFill>
            <a:gsLst>
              <a:gs pos="39000">
                <a:schemeClr val="tx2">
                  <a:lumMod val="20000"/>
                  <a:lumOff val="80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posture de propositions</a:t>
            </a:r>
            <a:endParaRPr kumimoji="0" lang="fr-FR" altLang="fr-FR" sz="4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7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2720</TotalTime>
  <Words>834</Words>
  <Application>Microsoft Office PowerPoint</Application>
  <PresentationFormat>Grand écran</PresentationFormat>
  <Paragraphs>82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Secteur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Qualiticienne</dc:creator>
  <cp:lastModifiedBy>nicolas ducarmes</cp:lastModifiedBy>
  <cp:revision>153</cp:revision>
  <dcterms:created xsi:type="dcterms:W3CDTF">2019-09-25T09:27:18Z</dcterms:created>
  <dcterms:modified xsi:type="dcterms:W3CDTF">2024-02-15T08:55:36Z</dcterms:modified>
</cp:coreProperties>
</file>